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  <p:sldMasterId id="2147483652" r:id="rId3"/>
  </p:sldMasterIdLst>
  <p:notesMasterIdLst>
    <p:notesMasterId r:id="rId6"/>
  </p:notesMasterIdLst>
  <p:handoutMasterIdLst>
    <p:handoutMasterId r:id="rId8"/>
  </p:handoutMasterIdLst>
  <p:sldIdLst>
    <p:sldId id="426" r:id="rId4"/>
    <p:sldId id="398" r:id="rId5"/>
    <p:sldId id="570" r:id="rId7"/>
  </p:sldIdLst>
  <p:sldSz cx="12192000" cy="6858000"/>
  <p:notesSz cx="6858000" cy="9144000"/>
  <p:custDataLst>
    <p:tags r:id="rId1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7" userDrawn="1">
          <p15:clr>
            <a:srgbClr val="A4A3A4"/>
          </p15:clr>
        </p15:guide>
        <p15:guide id="2" pos="387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589F"/>
    <a:srgbClr val="FFFFFF"/>
    <a:srgbClr val="009E96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728"/>
    <p:restoredTop sz="94654"/>
  </p:normalViewPr>
  <p:slideViewPr>
    <p:cSldViewPr showGuides="1">
      <p:cViewPr varScale="1">
        <p:scale>
          <a:sx n="104" d="100"/>
          <a:sy n="104" d="100"/>
        </p:scale>
        <p:origin x="432" y="192"/>
      </p:cViewPr>
      <p:guideLst>
        <p:guide orient="horz" pos="2207"/>
        <p:guide pos="387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2" Type="http://schemas.openxmlformats.org/officeDocument/2006/relationships/tags" Target="tags/tag9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3B1F30-A2C1-478C-9FA2-073D4DC48B7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AEFF8-A9D6-4BDA-A24A-832BDB70C2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cli_300px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51540" y="5401310"/>
            <a:ext cx="807720" cy="807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3A34AF9-1664-4634-98DD-8A193B72BA2B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cli_300px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51540" y="5401310"/>
            <a:ext cx="807720" cy="807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3A34AF9-1664-4634-98DD-8A193B72BA2B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2.png"/><Relationship Id="rId4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7" Type="http://schemas.openxmlformats.org/officeDocument/2006/relationships/image" Target="../media/image4.png"/><Relationship Id="rId6" Type="http://schemas.openxmlformats.org/officeDocument/2006/relationships/tags" Target="../tags/tag1.xml"/><Relationship Id="rId5" Type="http://schemas.openxmlformats.org/officeDocument/2006/relationships/image" Target="../media/image2.png"/><Relationship Id="rId4" Type="http://schemas.openxmlformats.org/officeDocument/2006/relationships/image" Target="../media/image3.jpeg"/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cli_300px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1051540" y="5401310"/>
            <a:ext cx="807720" cy="807720"/>
          </a:xfrm>
          <a:prstGeom prst="rect">
            <a:avLst/>
          </a:prstGeom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cli_300px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1051540" y="5401310"/>
            <a:ext cx="807720" cy="80772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912350" y="116840"/>
            <a:ext cx="2114550" cy="561975"/>
          </a:xfrm>
          <a:prstGeom prst="rect">
            <a:avLst/>
          </a:prstGeom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8.xml"/><Relationship Id="rId4" Type="http://schemas.openxmlformats.org/officeDocument/2006/relationships/tags" Target="../tags/tag7.xml"/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9" name="图片 8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sp>
        <p:nvSpPr>
          <p:cNvPr id="2" name="终止符 6"/>
          <p:cNvSpPr/>
          <p:nvPr/>
        </p:nvSpPr>
        <p:spPr>
          <a:xfrm>
            <a:off x="7071370" y="4191129"/>
            <a:ext cx="4176464" cy="792088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-1" fmla="*/ 2498 w 20623"/>
              <a:gd name="connsiteY0-2" fmla="*/ 0 h 21600"/>
              <a:gd name="connsiteX1-3" fmla="*/ 17148 w 20623"/>
              <a:gd name="connsiteY1-4" fmla="*/ 0 h 21600"/>
              <a:gd name="connsiteX2-5" fmla="*/ 20623 w 20623"/>
              <a:gd name="connsiteY2-6" fmla="*/ 10800 h 21600"/>
              <a:gd name="connsiteX3-7" fmla="*/ 17148 w 20623"/>
              <a:gd name="connsiteY3-8" fmla="*/ 21600 h 21600"/>
              <a:gd name="connsiteX4-9" fmla="*/ 2498 w 20623"/>
              <a:gd name="connsiteY4-10" fmla="*/ 21600 h 21600"/>
              <a:gd name="connsiteX5-11" fmla="*/ 0 w 20623"/>
              <a:gd name="connsiteY5-12" fmla="*/ 11308 h 21600"/>
              <a:gd name="connsiteX6-13" fmla="*/ 2498 w 20623"/>
              <a:gd name="connsiteY6-14" fmla="*/ 0 h 21600"/>
              <a:gd name="connsiteX0-15" fmla="*/ 2498 w 19499"/>
              <a:gd name="connsiteY0-16" fmla="*/ 0 h 21600"/>
              <a:gd name="connsiteX1-17" fmla="*/ 17148 w 19499"/>
              <a:gd name="connsiteY1-18" fmla="*/ 0 h 21600"/>
              <a:gd name="connsiteX2-19" fmla="*/ 19499 w 19499"/>
              <a:gd name="connsiteY2-20" fmla="*/ 11054 h 21600"/>
              <a:gd name="connsiteX3-21" fmla="*/ 17148 w 19499"/>
              <a:gd name="connsiteY3-22" fmla="*/ 21600 h 21600"/>
              <a:gd name="connsiteX4-23" fmla="*/ 2498 w 19499"/>
              <a:gd name="connsiteY4-24" fmla="*/ 21600 h 21600"/>
              <a:gd name="connsiteX5-25" fmla="*/ 0 w 19499"/>
              <a:gd name="connsiteY5-26" fmla="*/ 11308 h 21600"/>
              <a:gd name="connsiteX6-27" fmla="*/ 2498 w 19499"/>
              <a:gd name="connsiteY6-28" fmla="*/ 0 h 21600"/>
              <a:gd name="connsiteX0-29" fmla="*/ 2498 w 19890"/>
              <a:gd name="connsiteY0-30" fmla="*/ 0 h 21600"/>
              <a:gd name="connsiteX1-31" fmla="*/ 17148 w 19890"/>
              <a:gd name="connsiteY1-32" fmla="*/ 0 h 21600"/>
              <a:gd name="connsiteX2-33" fmla="*/ 19890 w 19890"/>
              <a:gd name="connsiteY2-34" fmla="*/ 11054 h 21600"/>
              <a:gd name="connsiteX3-35" fmla="*/ 17148 w 19890"/>
              <a:gd name="connsiteY3-36" fmla="*/ 21600 h 21600"/>
              <a:gd name="connsiteX4-37" fmla="*/ 2498 w 19890"/>
              <a:gd name="connsiteY4-38" fmla="*/ 21600 h 21600"/>
              <a:gd name="connsiteX5-39" fmla="*/ 0 w 19890"/>
              <a:gd name="connsiteY5-40" fmla="*/ 11308 h 21600"/>
              <a:gd name="connsiteX6-41" fmla="*/ 2498 w 19890"/>
              <a:gd name="connsiteY6-42" fmla="*/ 0 h 21600"/>
              <a:gd name="connsiteX0-43" fmla="*/ 2742 w 20134"/>
              <a:gd name="connsiteY0-44" fmla="*/ 0 h 21600"/>
              <a:gd name="connsiteX1-45" fmla="*/ 17392 w 20134"/>
              <a:gd name="connsiteY1-46" fmla="*/ 0 h 21600"/>
              <a:gd name="connsiteX2-47" fmla="*/ 20134 w 20134"/>
              <a:gd name="connsiteY2-48" fmla="*/ 11054 h 21600"/>
              <a:gd name="connsiteX3-49" fmla="*/ 17392 w 20134"/>
              <a:gd name="connsiteY3-50" fmla="*/ 21600 h 21600"/>
              <a:gd name="connsiteX4-51" fmla="*/ 2742 w 20134"/>
              <a:gd name="connsiteY4-52" fmla="*/ 21600 h 21600"/>
              <a:gd name="connsiteX5-53" fmla="*/ 0 w 20134"/>
              <a:gd name="connsiteY5-54" fmla="*/ 11562 h 21600"/>
              <a:gd name="connsiteX6-55" fmla="*/ 2742 w 20134"/>
              <a:gd name="connsiteY6-56" fmla="*/ 0 h 216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20134" h="21600">
                <a:moveTo>
                  <a:pt x="2742" y="0"/>
                </a:moveTo>
                <a:lnTo>
                  <a:pt x="17392" y="0"/>
                </a:lnTo>
                <a:cubicBezTo>
                  <a:pt x="19311" y="0"/>
                  <a:pt x="20134" y="5089"/>
                  <a:pt x="20134" y="11054"/>
                </a:cubicBezTo>
                <a:cubicBezTo>
                  <a:pt x="20134" y="17019"/>
                  <a:pt x="19311" y="21600"/>
                  <a:pt x="17392" y="21600"/>
                </a:cubicBezTo>
                <a:lnTo>
                  <a:pt x="2742" y="21600"/>
                </a:lnTo>
                <a:cubicBezTo>
                  <a:pt x="823" y="21600"/>
                  <a:pt x="0" y="17527"/>
                  <a:pt x="0" y="11562"/>
                </a:cubicBezTo>
                <a:cubicBezTo>
                  <a:pt x="0" y="5597"/>
                  <a:pt x="823" y="0"/>
                  <a:pt x="274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2600" b="1" spc="300" dirty="0">
                <a:solidFill>
                  <a:srgbClr val="3D589F"/>
                </a:solidFill>
                <a:latin typeface="微软雅黑" panose="020B0503020204020204" charset="-122"/>
                <a:ea typeface="微软雅黑" panose="020B0503020204020204" charset="-122"/>
              </a:rPr>
              <a:t>高中语文 选择性必修  下册</a:t>
            </a:r>
            <a:r>
              <a:rPr kumimoji="1" lang="en-US" altLang="zh-CN" sz="2600" b="1" spc="300" dirty="0">
                <a:solidFill>
                  <a:srgbClr val="3D589F"/>
                </a:solidFill>
                <a:latin typeface="微软雅黑" panose="020B0503020204020204" charset="-122"/>
                <a:ea typeface="微软雅黑" panose="020B0503020204020204" charset="-122"/>
              </a:rPr>
              <a:t> RJ</a:t>
            </a:r>
            <a:endParaRPr kumimoji="1" lang="en-US" altLang="zh-CN" sz="2600" b="1" spc="300" dirty="0">
              <a:solidFill>
                <a:srgbClr val="3D589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288540" y="3501390"/>
            <a:ext cx="761492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b="1" dirty="0">
                <a:solidFill>
                  <a:srgbClr val="3D589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*</a:t>
            </a:r>
            <a:r>
              <a:rPr lang="zh-CN" altLang="en-US" sz="5400" b="1" dirty="0">
                <a:solidFill>
                  <a:srgbClr val="3D589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天文学上的旷世之争</a:t>
            </a:r>
            <a:r>
              <a:rPr lang="en-US" altLang="zh-CN" sz="5400" b="1" dirty="0">
                <a:solidFill>
                  <a:srgbClr val="3D589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 </a:t>
            </a:r>
            <a:endParaRPr lang="en-US" altLang="zh-CN" sz="5400" b="1" dirty="0">
              <a:solidFill>
                <a:srgbClr val="3D589F"/>
              </a:solidFill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9" name="图片 8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grpSp>
        <p:nvGrpSpPr>
          <p:cNvPr id="39" name="组合 38"/>
          <p:cNvGrpSpPr/>
          <p:nvPr/>
        </p:nvGrpSpPr>
        <p:grpSpPr>
          <a:xfrm>
            <a:off x="4511675" y="1917065"/>
            <a:ext cx="3776980" cy="1318260"/>
            <a:chOff x="2929" y="3867"/>
            <a:chExt cx="4630" cy="2076"/>
          </a:xfrm>
        </p:grpSpPr>
        <p:grpSp>
          <p:nvGrpSpPr>
            <p:cNvPr id="2" name="组合 1"/>
            <p:cNvGrpSpPr/>
            <p:nvPr/>
          </p:nvGrpSpPr>
          <p:grpSpPr>
            <a:xfrm>
              <a:off x="2929" y="3867"/>
              <a:ext cx="4630" cy="1622"/>
              <a:chOff x="1408802" y="1860056"/>
              <a:chExt cx="2204800" cy="772477"/>
            </a:xfrm>
          </p:grpSpPr>
          <p:sp>
            <p:nvSpPr>
              <p:cNvPr id="3" name="文本框 2"/>
              <p:cNvSpPr txBox="1"/>
              <p:nvPr>
                <p:custDataLst>
                  <p:tags r:id="rId3"/>
                </p:custDataLst>
              </p:nvPr>
            </p:nvSpPr>
            <p:spPr>
              <a:xfrm>
                <a:off x="1409517" y="1900774"/>
                <a:ext cx="2204085" cy="691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zh-CN" altLang="en-US" sz="5400" b="1" dirty="0">
                    <a:solidFill>
                      <a:srgbClr val="3D589F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rPr>
                  <a:t>第</a:t>
                </a:r>
                <a:r>
                  <a:rPr lang="zh-CN" altLang="en-US" sz="5400" b="1" dirty="0">
                    <a:solidFill>
                      <a:srgbClr val="3D589F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rPr>
                  <a:t>四单元</a:t>
                </a:r>
                <a:endParaRPr lang="zh-CN" altLang="en-US" sz="5400" b="1" dirty="0">
                  <a:solidFill>
                    <a:srgbClr val="3D589F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4" name="矩形 6"/>
              <p:cNvSpPr/>
              <p:nvPr>
                <p:custDataLst>
                  <p:tags r:id="rId4"/>
                </p:custDataLst>
              </p:nvPr>
            </p:nvSpPr>
            <p:spPr>
              <a:xfrm rot="5400000">
                <a:off x="1864573" y="1404284"/>
                <a:ext cx="772477" cy="1684020"/>
              </a:xfrm>
              <a:custGeom>
                <a:avLst/>
                <a:gdLst>
                  <a:gd name="connsiteX0" fmla="*/ 3164 w 3164"/>
                  <a:gd name="connsiteY0" fmla="*/ 2128 h 3301"/>
                  <a:gd name="connsiteX1" fmla="*/ 3162 w 3164"/>
                  <a:gd name="connsiteY1" fmla="*/ 3301 h 3301"/>
                  <a:gd name="connsiteX2" fmla="*/ 0 w 3164"/>
                  <a:gd name="connsiteY2" fmla="*/ 3301 h 3301"/>
                  <a:gd name="connsiteX3" fmla="*/ 0 w 3164"/>
                  <a:gd name="connsiteY3" fmla="*/ 0 h 3301"/>
                  <a:gd name="connsiteX4" fmla="*/ 3162 w 3164"/>
                  <a:gd name="connsiteY4" fmla="*/ 0 h 3301"/>
                  <a:gd name="connsiteX5" fmla="*/ 3160 w 3164"/>
                  <a:gd name="connsiteY5" fmla="*/ 1178 h 3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64" h="3301">
                    <a:moveTo>
                      <a:pt x="3164" y="2128"/>
                    </a:moveTo>
                    <a:lnTo>
                      <a:pt x="3162" y="3301"/>
                    </a:lnTo>
                    <a:lnTo>
                      <a:pt x="0" y="3301"/>
                    </a:lnTo>
                    <a:lnTo>
                      <a:pt x="0" y="0"/>
                    </a:lnTo>
                    <a:lnTo>
                      <a:pt x="3162" y="0"/>
                    </a:lnTo>
                    <a:cubicBezTo>
                      <a:pt x="3163" y="548"/>
                      <a:pt x="3160" y="1178"/>
                      <a:pt x="3160" y="1178"/>
                    </a:cubicBezTo>
                  </a:path>
                </a:pathLst>
              </a:custGeom>
              <a:noFill/>
              <a:ln w="57150">
                <a:solidFill>
                  <a:srgbClr val="3D589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altLang="zh-CN" sz="2400" dirty="0">
                  <a:ea typeface="印品黑体" panose="00000500000000000000" pitchFamily="2" charset="-122"/>
                </a:endParaRPr>
              </a:p>
            </p:txBody>
          </p:sp>
        </p:grpSp>
        <p:sp>
          <p:nvSpPr>
            <p:cNvPr id="38" name="等腰三角形 37"/>
            <p:cNvSpPr/>
            <p:nvPr>
              <p:custDataLst>
                <p:tags r:id="rId5"/>
              </p:custDataLst>
            </p:nvPr>
          </p:nvSpPr>
          <p:spPr>
            <a:xfrm rot="10800000">
              <a:off x="4415" y="5490"/>
              <a:ext cx="567" cy="453"/>
            </a:xfrm>
            <a:prstGeom prst="triangle">
              <a:avLst/>
            </a:prstGeom>
            <a:solidFill>
              <a:srgbClr val="3D58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: 圆角 11"/>
          <p:cNvSpPr/>
          <p:nvPr/>
        </p:nvSpPr>
        <p:spPr>
          <a:xfrm>
            <a:off x="3575685" y="2419985"/>
            <a:ext cx="768350" cy="746760"/>
          </a:xfrm>
          <a:prstGeom prst="ellipse">
            <a:avLst/>
          </a:prstGeom>
          <a:solidFill>
            <a:srgbClr val="3D58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rPr>
              <a:t>03</a:t>
            </a:r>
            <a:endParaRPr lang="en-US" altLang="zh-CN" sz="2400" dirty="0">
              <a:solidFill>
                <a:srgbClr val="FFFFFF"/>
              </a:solidFill>
              <a:ea typeface="印品黑体" panose="00000500000000000000" pitchFamily="2" charset="-122"/>
            </a:endParaRPr>
          </a:p>
        </p:txBody>
      </p:sp>
      <p:sp>
        <p:nvSpPr>
          <p:cNvPr id="21" name="矩形: 圆角 12"/>
          <p:cNvSpPr/>
          <p:nvPr/>
        </p:nvSpPr>
        <p:spPr>
          <a:xfrm>
            <a:off x="8009255" y="2422668"/>
            <a:ext cx="768343" cy="76834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rPr>
              <a:t>04</a:t>
            </a:r>
            <a:endParaRPr lang="en-US" altLang="zh-CN" sz="2400" dirty="0">
              <a:solidFill>
                <a:srgbClr val="FFFFFF"/>
              </a:solidFill>
              <a:ea typeface="印品黑体" panose="00000500000000000000" pitchFamily="2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8005445" y="1124228"/>
            <a:ext cx="1920875" cy="832247"/>
            <a:chOff x="7559" y="2332"/>
            <a:chExt cx="3025" cy="1311"/>
          </a:xfrm>
        </p:grpSpPr>
        <p:sp>
          <p:nvSpPr>
            <p:cNvPr id="19" name="矩形: 圆角 10"/>
            <p:cNvSpPr/>
            <p:nvPr/>
          </p:nvSpPr>
          <p:spPr>
            <a:xfrm>
              <a:off x="7559" y="2332"/>
              <a:ext cx="1210" cy="121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solidFill>
                    <a:srgbClr val="FFFFFF"/>
                  </a:solidFill>
                  <a:ea typeface="印品黑体" panose="00000500000000000000" pitchFamily="2" charset="-122"/>
                </a:rPr>
                <a:t>02</a:t>
              </a:r>
              <a:endPara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endParaRPr>
            </a:p>
          </p:txBody>
        </p:sp>
        <p:sp>
          <p:nvSpPr>
            <p:cNvPr id="26" name="TextBox 39"/>
            <p:cNvSpPr txBox="1"/>
            <p:nvPr/>
          </p:nvSpPr>
          <p:spPr>
            <a:xfrm>
              <a:off x="8856" y="2336"/>
              <a:ext cx="1728" cy="13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400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划重点</a:t>
              </a:r>
              <a:endPara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  <a:p>
              <a:pPr algn="l"/>
              <a:endPara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sp>
        <p:nvSpPr>
          <p:cNvPr id="35" name="TextBox 39"/>
          <p:cNvSpPr txBox="1"/>
          <p:nvPr/>
        </p:nvSpPr>
        <p:spPr>
          <a:xfrm>
            <a:off x="8813165" y="2541905"/>
            <a:ext cx="10972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</a:rPr>
              <a:t>晒清单</a:t>
            </a:r>
            <a:endParaRPr lang="zh-CN" altLang="en-US" sz="2400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983615" y="2346325"/>
            <a:ext cx="2296160" cy="2095500"/>
            <a:chOff x="2680" y="3750"/>
            <a:chExt cx="3616" cy="3300"/>
          </a:xfrm>
        </p:grpSpPr>
        <p:grpSp>
          <p:nvGrpSpPr>
            <p:cNvPr id="2" name="组合 1"/>
            <p:cNvGrpSpPr/>
            <p:nvPr/>
          </p:nvGrpSpPr>
          <p:grpSpPr>
            <a:xfrm>
              <a:off x="2680" y="3750"/>
              <a:ext cx="3164" cy="3301"/>
              <a:chOff x="1289978" y="1804572"/>
              <a:chExt cx="1506855" cy="1572101"/>
            </a:xfrm>
          </p:grpSpPr>
          <p:sp>
            <p:nvSpPr>
              <p:cNvPr id="6" name="文本框 5"/>
              <p:cNvSpPr txBox="1"/>
              <p:nvPr/>
            </p:nvSpPr>
            <p:spPr>
              <a:xfrm>
                <a:off x="1465238" y="1940303"/>
                <a:ext cx="1156335" cy="13006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5335" b="1" dirty="0">
                    <a:solidFill>
                      <a:srgbClr val="3D589F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rPr>
                  <a:t>模块</a:t>
                </a:r>
                <a:endParaRPr lang="zh-CN" altLang="en-US" sz="5335" b="1" dirty="0">
                  <a:solidFill>
                    <a:srgbClr val="3D589F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  <a:p>
                <a:r>
                  <a:rPr lang="zh-CN" altLang="en-US" sz="5335" b="1" dirty="0">
                    <a:solidFill>
                      <a:srgbClr val="3D589F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rPr>
                  <a:t>导航</a:t>
                </a:r>
                <a:endParaRPr lang="zh-CN" altLang="en-US" sz="5335" b="1" dirty="0">
                  <a:solidFill>
                    <a:srgbClr val="3D589F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3" name="矩形 6"/>
              <p:cNvSpPr/>
              <p:nvPr/>
            </p:nvSpPr>
            <p:spPr>
              <a:xfrm>
                <a:off x="1289978" y="1804572"/>
                <a:ext cx="1506855" cy="1572101"/>
              </a:xfrm>
              <a:custGeom>
                <a:avLst/>
                <a:gdLst>
                  <a:gd name="connsiteX0" fmla="*/ 3164 w 3164"/>
                  <a:gd name="connsiteY0" fmla="*/ 2128 h 3301"/>
                  <a:gd name="connsiteX1" fmla="*/ 3162 w 3164"/>
                  <a:gd name="connsiteY1" fmla="*/ 3301 h 3301"/>
                  <a:gd name="connsiteX2" fmla="*/ 0 w 3164"/>
                  <a:gd name="connsiteY2" fmla="*/ 3301 h 3301"/>
                  <a:gd name="connsiteX3" fmla="*/ 0 w 3164"/>
                  <a:gd name="connsiteY3" fmla="*/ 0 h 3301"/>
                  <a:gd name="connsiteX4" fmla="*/ 3162 w 3164"/>
                  <a:gd name="connsiteY4" fmla="*/ 0 h 3301"/>
                  <a:gd name="connsiteX5" fmla="*/ 3160 w 3164"/>
                  <a:gd name="connsiteY5" fmla="*/ 1178 h 3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64" h="3301">
                    <a:moveTo>
                      <a:pt x="3164" y="2128"/>
                    </a:moveTo>
                    <a:lnTo>
                      <a:pt x="3162" y="3301"/>
                    </a:lnTo>
                    <a:lnTo>
                      <a:pt x="0" y="3301"/>
                    </a:lnTo>
                    <a:lnTo>
                      <a:pt x="0" y="0"/>
                    </a:lnTo>
                    <a:lnTo>
                      <a:pt x="3162" y="0"/>
                    </a:lnTo>
                    <a:cubicBezTo>
                      <a:pt x="3163" y="548"/>
                      <a:pt x="3160" y="1178"/>
                      <a:pt x="3160" y="1178"/>
                    </a:cubicBezTo>
                  </a:path>
                </a:pathLst>
              </a:custGeom>
              <a:noFill/>
              <a:ln w="57150">
                <a:solidFill>
                  <a:srgbClr val="3D589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altLang="zh-CN" sz="2400" dirty="0">
                  <a:ea typeface="印品黑体" panose="00000500000000000000" pitchFamily="2" charset="-122"/>
                </a:endParaRPr>
              </a:p>
            </p:txBody>
          </p:sp>
        </p:grpSp>
        <p:sp>
          <p:nvSpPr>
            <p:cNvPr id="38" name="等腰三角形 37"/>
            <p:cNvSpPr/>
            <p:nvPr/>
          </p:nvSpPr>
          <p:spPr>
            <a:xfrm rot="5400000">
              <a:off x="5787" y="5127"/>
              <a:ext cx="567" cy="453"/>
            </a:xfrm>
            <a:prstGeom prst="triangle">
              <a:avLst/>
            </a:prstGeom>
            <a:solidFill>
              <a:srgbClr val="3D58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575685" y="1123319"/>
            <a:ext cx="4469765" cy="768370"/>
            <a:chOff x="6297" y="1430"/>
            <a:chExt cx="7039" cy="1210"/>
          </a:xfrm>
        </p:grpSpPr>
        <p:sp>
          <p:nvSpPr>
            <p:cNvPr id="5" name="矩形: 圆角 9"/>
            <p:cNvSpPr/>
            <p:nvPr/>
          </p:nvSpPr>
          <p:spPr>
            <a:xfrm>
              <a:off x="6297" y="1430"/>
              <a:ext cx="1210" cy="1210"/>
            </a:xfrm>
            <a:prstGeom prst="ellipse">
              <a:avLst/>
            </a:prstGeom>
            <a:solidFill>
              <a:srgbClr val="3D58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solidFill>
                    <a:srgbClr val="FFFFFF"/>
                  </a:solidFill>
                  <a:ea typeface="印品黑体" panose="00000500000000000000" pitchFamily="2" charset="-122"/>
                </a:rPr>
                <a:t>01</a:t>
              </a:r>
              <a:endPara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endParaRPr>
            </a:p>
          </p:txBody>
        </p:sp>
        <p:sp>
          <p:nvSpPr>
            <p:cNvPr id="23" name="TextBox 39"/>
            <p:cNvSpPr txBox="1"/>
            <p:nvPr/>
          </p:nvSpPr>
          <p:spPr>
            <a:xfrm>
              <a:off x="7620" y="1430"/>
              <a:ext cx="172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看头条</a:t>
              </a:r>
              <a:endPara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sp>
          <p:nvSpPr>
            <p:cNvPr id="36" name="TextBox 40"/>
            <p:cNvSpPr txBox="1"/>
            <p:nvPr/>
          </p:nvSpPr>
          <p:spPr>
            <a:xfrm>
              <a:off x="7507" y="2141"/>
              <a:ext cx="5829" cy="4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65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 </a:t>
              </a:r>
              <a:r>
                <a:rPr lang="zh-CN" altLang="en-US" sz="1465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作者专栏 文题解说 背景资料</a:t>
              </a:r>
              <a:endPara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9842500" y="124460"/>
            <a:ext cx="1997710" cy="575945"/>
          </a:xfrm>
          <a:prstGeom prst="rect">
            <a:avLst/>
          </a:prstGeom>
          <a:solidFill>
            <a:srgbClr val="3D589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D589F"/>
              </a:solidFill>
              <a:uFillTx/>
            </a:endParaRPr>
          </a:p>
        </p:txBody>
      </p:sp>
      <p:pic>
        <p:nvPicPr>
          <p:cNvPr id="4" name="图片 3" descr="未标题-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44760" y="-78105"/>
            <a:ext cx="1695450" cy="906145"/>
          </a:xfrm>
          <a:prstGeom prst="rect">
            <a:avLst/>
          </a:prstGeom>
        </p:spPr>
      </p:pic>
      <p:sp>
        <p:nvSpPr>
          <p:cNvPr id="12" name="矩形: 圆角 11"/>
          <p:cNvSpPr/>
          <p:nvPr/>
        </p:nvSpPr>
        <p:spPr>
          <a:xfrm>
            <a:off x="3575685" y="3633470"/>
            <a:ext cx="768350" cy="766445"/>
          </a:xfrm>
          <a:prstGeom prst="ellipse">
            <a:avLst/>
          </a:prstGeom>
          <a:solidFill>
            <a:srgbClr val="3D58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rPr>
              <a:t>05</a:t>
            </a:r>
            <a:endParaRPr lang="en-US" altLang="zh-CN" sz="2400" dirty="0">
              <a:solidFill>
                <a:srgbClr val="FFFFFF"/>
              </a:solidFill>
              <a:ea typeface="印品黑体" panose="00000500000000000000" pitchFamily="2" charset="-122"/>
            </a:endParaRPr>
          </a:p>
        </p:txBody>
      </p:sp>
      <p:sp>
        <p:nvSpPr>
          <p:cNvPr id="11" name="TextBox 40"/>
          <p:cNvSpPr txBox="1"/>
          <p:nvPr/>
        </p:nvSpPr>
        <p:spPr>
          <a:xfrm>
            <a:off x="8832850" y="2940685"/>
            <a:ext cx="3327400" cy="316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字音</a:t>
            </a:r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 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词语</a:t>
            </a:r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 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词义辨析</a:t>
            </a: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9" name="矩形: 圆角 11"/>
          <p:cNvSpPr/>
          <p:nvPr/>
        </p:nvSpPr>
        <p:spPr>
          <a:xfrm>
            <a:off x="3582035" y="4872990"/>
            <a:ext cx="768350" cy="766445"/>
          </a:xfrm>
          <a:prstGeom prst="ellipse">
            <a:avLst/>
          </a:prstGeom>
          <a:solidFill>
            <a:srgbClr val="3D58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rPr>
              <a:t>07</a:t>
            </a:r>
            <a:endParaRPr lang="en-US" altLang="zh-CN" sz="2400" dirty="0">
              <a:solidFill>
                <a:srgbClr val="FFFFFF"/>
              </a:solidFill>
              <a:ea typeface="印品黑体" panose="00000500000000000000" pitchFamily="2" charset="-122"/>
            </a:endParaRPr>
          </a:p>
        </p:txBody>
      </p:sp>
      <p:sp>
        <p:nvSpPr>
          <p:cNvPr id="15" name="TextBox 39"/>
          <p:cNvSpPr txBox="1"/>
          <p:nvPr/>
        </p:nvSpPr>
        <p:spPr>
          <a:xfrm>
            <a:off x="8848725" y="3709670"/>
            <a:ext cx="2991485" cy="51244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素材范</a:t>
            </a:r>
            <a:r>
              <a:rPr lang="en-US" altLang="zh-CN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·</a:t>
            </a:r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学以致用</a:t>
            </a:r>
            <a:endParaRPr lang="zh-CN" altLang="en-US" sz="2400" dirty="0"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</p:txBody>
      </p:sp>
      <p:sp>
        <p:nvSpPr>
          <p:cNvPr id="16" name="TextBox 40"/>
          <p:cNvSpPr txBox="1"/>
          <p:nvPr/>
        </p:nvSpPr>
        <p:spPr>
          <a:xfrm>
            <a:off x="8976360" y="4151630"/>
            <a:ext cx="2017395" cy="3752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旷日持久的浑盖之争</a:t>
            </a: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  <a:p>
            <a:endParaRPr lang="zh-CN" altLang="en-US" sz="1465" dirty="0"/>
          </a:p>
        </p:txBody>
      </p:sp>
      <p:sp>
        <p:nvSpPr>
          <p:cNvPr id="25" name="TextBox 39"/>
          <p:cNvSpPr txBox="1"/>
          <p:nvPr/>
        </p:nvSpPr>
        <p:spPr>
          <a:xfrm>
            <a:off x="4481830" y="3700145"/>
            <a:ext cx="2639695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dirty="0">
                <a:latin typeface="印品黑体" panose="00000500000000000000" pitchFamily="2" charset="-122"/>
                <a:ea typeface="印品黑体" panose="00000500000000000000" pitchFamily="2" charset="-122"/>
              </a:rPr>
              <a:t>典藏馆</a:t>
            </a:r>
            <a:r>
              <a:rPr lang="en-US" altLang="zh-CN" sz="2200" dirty="0">
                <a:latin typeface="印品黑体" panose="00000500000000000000" pitchFamily="2" charset="-122"/>
                <a:ea typeface="印品黑体" panose="00000500000000000000" pitchFamily="2" charset="-122"/>
              </a:rPr>
              <a:t>·</a:t>
            </a:r>
            <a:r>
              <a:rPr lang="zh-CN" altLang="en-US" sz="2200" dirty="0">
                <a:latin typeface="印品黑体" panose="00000500000000000000" pitchFamily="2" charset="-122"/>
                <a:ea typeface="印品黑体" panose="00000500000000000000" pitchFamily="2" charset="-122"/>
              </a:rPr>
              <a:t>文常新知</a:t>
            </a:r>
            <a:endParaRPr lang="zh-CN" altLang="en-US" sz="2200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27" name="TextBox 40"/>
          <p:cNvSpPr txBox="1"/>
          <p:nvPr/>
        </p:nvSpPr>
        <p:spPr>
          <a:xfrm>
            <a:off x="4449445" y="2923540"/>
            <a:ext cx="3559810" cy="4483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主题解读 特色总结</a:t>
            </a:r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 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重点难点</a:t>
            </a:r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 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情境探究</a:t>
            </a: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  <a:p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对比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分析</a:t>
            </a: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  <a:p>
            <a:endParaRPr lang="zh-CN" altLang="en-US" sz="1465" u="sng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22" name="TextBox 39"/>
          <p:cNvSpPr txBox="1"/>
          <p:nvPr/>
        </p:nvSpPr>
        <p:spPr>
          <a:xfrm>
            <a:off x="4449445" y="4872990"/>
            <a:ext cx="30194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故事汇</a:t>
            </a:r>
            <a:r>
              <a:rPr lang="en-US" altLang="zh-CN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·</a:t>
            </a:r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经年缩影</a:t>
            </a:r>
            <a:endParaRPr lang="zh-CN" altLang="en-US" sz="2400" dirty="0"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</p:txBody>
      </p:sp>
      <p:sp>
        <p:nvSpPr>
          <p:cNvPr id="24" name="TextBox 40"/>
          <p:cNvSpPr txBox="1"/>
          <p:nvPr/>
        </p:nvSpPr>
        <p:spPr>
          <a:xfrm>
            <a:off x="4481830" y="5299710"/>
            <a:ext cx="3350895" cy="4629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丹麦天文学家第谷·布拉赫的故事</a:t>
            </a: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  <a:p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中国天文学家南仁东的故事</a:t>
            </a: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</p:txBody>
      </p:sp>
      <p:sp>
        <p:nvSpPr>
          <p:cNvPr id="14" name="TextBox 40"/>
          <p:cNvSpPr txBox="1"/>
          <p:nvPr>
            <p:custDataLst>
              <p:tags r:id="rId2"/>
            </p:custDataLst>
          </p:nvPr>
        </p:nvSpPr>
        <p:spPr>
          <a:xfrm>
            <a:off x="4512310" y="4069715"/>
            <a:ext cx="2781935" cy="5422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“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七衡六间</a:t>
            </a:r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”</a:t>
            </a:r>
            <a:endParaRPr lang="en-US" altLang="zh-CN" sz="1465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  <a:p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中国古代天文历法常识</a:t>
            </a: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3" name="TextBox 39"/>
          <p:cNvSpPr txBox="1"/>
          <p:nvPr>
            <p:custDataLst>
              <p:tags r:id="rId3"/>
            </p:custDataLst>
          </p:nvPr>
        </p:nvSpPr>
        <p:spPr>
          <a:xfrm>
            <a:off x="4449445" y="2490470"/>
            <a:ext cx="2164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集要点</a:t>
            </a:r>
            <a:r>
              <a:rPr lang="en-US" altLang="zh-CN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/</a:t>
            </a:r>
            <a:r>
              <a:rPr lang="zh-CN" altLang="en-US" sz="2400" dirty="0"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激思辨</a:t>
            </a:r>
            <a:endParaRPr lang="zh-CN" altLang="en-US" sz="2400" dirty="0"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</p:txBody>
      </p:sp>
      <p:sp>
        <p:nvSpPr>
          <p:cNvPr id="30" name="TextBox 40"/>
          <p:cNvSpPr txBox="1"/>
          <p:nvPr>
            <p:custDataLst>
              <p:tags r:id="rId4"/>
            </p:custDataLst>
          </p:nvPr>
        </p:nvSpPr>
        <p:spPr>
          <a:xfrm>
            <a:off x="8718550" y="1582420"/>
            <a:ext cx="2746375" cy="3168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 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品读原文</a:t>
            </a:r>
            <a:r>
              <a:rPr lang="en-US" altLang="zh-CN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  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深度</a:t>
            </a:r>
            <a:r>
              <a:rPr lang="zh-CN" altLang="en-US" sz="1465" dirty="0">
                <a:latin typeface="印品黑体" panose="00000500000000000000" pitchFamily="2" charset="-122"/>
                <a:ea typeface="印品黑体" panose="00000500000000000000" pitchFamily="2" charset="-122"/>
              </a:rPr>
              <a:t>解析</a:t>
            </a:r>
            <a:endParaRPr lang="zh-CN" altLang="en-US" sz="1465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32" name="矩形: 圆角 10"/>
          <p:cNvSpPr/>
          <p:nvPr>
            <p:custDataLst>
              <p:tags r:id="rId5"/>
            </p:custDataLst>
          </p:nvPr>
        </p:nvSpPr>
        <p:spPr>
          <a:xfrm>
            <a:off x="8044815" y="3648075"/>
            <a:ext cx="768350" cy="76835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400" dirty="0">
                <a:solidFill>
                  <a:srgbClr val="FFFFFF"/>
                </a:solidFill>
                <a:ea typeface="印品黑体" panose="00000500000000000000" pitchFamily="2" charset="-122"/>
              </a:rPr>
              <a:t>06</a:t>
            </a:r>
            <a:endParaRPr lang="en-US" altLang="zh-CN" sz="2400" dirty="0">
              <a:solidFill>
                <a:srgbClr val="FFFFFF"/>
              </a:solidFill>
              <a:ea typeface="印品黑体" panose="00000500000000000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PP_MARK_KEY" val="a3e89a33-3520-4fc9-9938-28a124046ad2"/>
  <p:tag name="COMMONDATA" val="eyJoZGlkIjoiMDc2MTE2NTE5MjIwOWE4NGUyOGNhNWQ2ZWI3ZWQzZTEifQ=="/>
  <p:tag name="commondata" val="eyJoZGlkIjoiNTljZDllZDNiNDM1ZGZmMTQ2YmMyNzlhZGZmYmNkMTAifQ=="/>
</p:tagLst>
</file>

<file path=ppt/theme/theme1.xml><?xml version="1.0" encoding="utf-8"?>
<a:theme xmlns:a="http://schemas.openxmlformats.org/drawingml/2006/main" name="Office 主题">
  <a:themeElements>
    <a:clrScheme name="蓝色学术风主题配色">
      <a:dk1>
        <a:srgbClr val="262626"/>
      </a:dk1>
      <a:lt1>
        <a:srgbClr val="003760"/>
      </a:lt1>
      <a:dk2>
        <a:srgbClr val="EEECE1"/>
      </a:dk2>
      <a:lt2>
        <a:srgbClr val="EEECE1"/>
      </a:lt2>
      <a:accent1>
        <a:srgbClr val="003760"/>
      </a:accent1>
      <a:accent2>
        <a:srgbClr val="92CDDC"/>
      </a:accent2>
      <a:accent3>
        <a:srgbClr val="00B0F0"/>
      </a:accent3>
      <a:accent4>
        <a:srgbClr val="6565FF"/>
      </a:accent4>
      <a:accent5>
        <a:srgbClr val="4BACC6"/>
      </a:accent5>
      <a:accent6>
        <a:srgbClr val="002060"/>
      </a:accent6>
      <a:hlink>
        <a:srgbClr val="003760"/>
      </a:hlink>
      <a:folHlink>
        <a:srgbClr val="7F7F7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蓝色学术风主题配色">
      <a:dk1>
        <a:srgbClr val="262626"/>
      </a:dk1>
      <a:lt1>
        <a:srgbClr val="003760"/>
      </a:lt1>
      <a:dk2>
        <a:srgbClr val="EEECE1"/>
      </a:dk2>
      <a:lt2>
        <a:srgbClr val="EEECE1"/>
      </a:lt2>
      <a:accent1>
        <a:srgbClr val="003760"/>
      </a:accent1>
      <a:accent2>
        <a:srgbClr val="92CDDC"/>
      </a:accent2>
      <a:accent3>
        <a:srgbClr val="00B0F0"/>
      </a:accent3>
      <a:accent4>
        <a:srgbClr val="6565FF"/>
      </a:accent4>
      <a:accent5>
        <a:srgbClr val="4BACC6"/>
      </a:accent5>
      <a:accent6>
        <a:srgbClr val="002060"/>
      </a:accent6>
      <a:hlink>
        <a:srgbClr val="003760"/>
      </a:hlink>
      <a:folHlink>
        <a:srgbClr val="7F7F7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201</Words>
  <Application>WPS 演示</Application>
  <PresentationFormat>宽屏</PresentationFormat>
  <Paragraphs>57</Paragraphs>
  <Slides>3</Slides>
  <Notes>18</Notes>
  <HiddenSlides>0</HiddenSlides>
  <MMClips>1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13" baseType="lpstr">
      <vt:lpstr>Arial</vt:lpstr>
      <vt:lpstr>宋体</vt:lpstr>
      <vt:lpstr>Wingdings</vt:lpstr>
      <vt:lpstr>微软雅黑</vt:lpstr>
      <vt:lpstr>印品黑体</vt:lpstr>
      <vt:lpstr>黑体</vt:lpstr>
      <vt:lpstr>Arial Unicode MS</vt:lpstr>
      <vt:lpstr>Calibri</vt:lpstr>
      <vt:lpstr>Office 主题</vt:lpstr>
      <vt:lpstr>1_Office 主题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噫吁嚱盒盒</cp:lastModifiedBy>
  <cp:revision>373</cp:revision>
  <dcterms:created xsi:type="dcterms:W3CDTF">2023-08-06T06:55:00Z</dcterms:created>
  <dcterms:modified xsi:type="dcterms:W3CDTF">2025-11-05T04:08:28Z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2052-12.1.0.23125</vt:lpwstr>
  </property>
  <property fmtid="{D5CDD505-2E9C-101B-9397-08002B2CF9AE}" pid="3" name="ICV">
    <vt:lpwstr>90BADA066A9F459CBF46AF950BC626BA_13</vt:lpwstr>
  </property>
</Properties>
</file>